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4068" r:id="rId1"/>
  </p:sldMasterIdLst>
  <p:notesMasterIdLst>
    <p:notesMasterId r:id="rId9"/>
  </p:notesMasterIdLst>
  <p:sldIdLst>
    <p:sldId id="256" r:id="rId2"/>
    <p:sldId id="257" r:id="rId3"/>
    <p:sldId id="263" r:id="rId4"/>
    <p:sldId id="262" r:id="rId5"/>
    <p:sldId id="264" r:id="rId6"/>
    <p:sldId id="259" r:id="rId7"/>
    <p:sldId id="265" r:id="rId8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6595" autoAdjust="0"/>
  </p:normalViewPr>
  <p:slideViewPr>
    <p:cSldViewPr>
      <p:cViewPr varScale="1">
        <p:scale>
          <a:sx n="70" d="100"/>
          <a:sy n="70" d="100"/>
        </p:scale>
        <p:origin x="-138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85815288-8102-4B62-9CBB-0FEF21902AD1}" type="datetimeFigureOut">
              <a:rPr lang="ar-IQ" smtClean="0"/>
              <a:pPr/>
              <a:t>10/11/1442</a:t>
            </a:fld>
            <a:endParaRPr lang="ar-IQ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IQ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0C64384D-BD4A-4C74-BDD1-217B46FD0326}" type="slidenum">
              <a:rPr lang="ar-IQ" smtClean="0"/>
              <a:pPr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IQ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64384D-BD4A-4C74-BDD1-217B46FD0326}" type="slidenum">
              <a:rPr lang="ar-IQ" smtClean="0"/>
              <a:pPr/>
              <a:t>1</a:t>
            </a:fld>
            <a:endParaRPr lang="ar-IQ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IQ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64384D-BD4A-4C74-BDD1-217B46FD0326}" type="slidenum">
              <a:rPr lang="ar-IQ" smtClean="0"/>
              <a:pPr/>
              <a:t>6</a:t>
            </a:fld>
            <a:endParaRPr lang="ar-IQ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رابط مستقيم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عنوان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وان فرعي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16" name="عنصر نائب للتاريخ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10/11/1442</a:t>
            </a:fld>
            <a:endParaRPr lang="ar-SA"/>
          </a:p>
        </p:txBody>
      </p:sp>
      <p:sp>
        <p:nvSpPr>
          <p:cNvPr id="2" name="عنصر نائب للتذييل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15" name="عنصر نائب لرقم الشريحة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10/11/1442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10/11/1442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عنوان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7" name="عنصر نائب للمحتوى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25" name="عنصر نائب للتاريخ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10/11/1442</a:t>
            </a:fld>
            <a:endParaRPr lang="ar-SA"/>
          </a:p>
        </p:txBody>
      </p:sp>
      <p:sp>
        <p:nvSpPr>
          <p:cNvPr id="19" name="عنصر نائب للتذييل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ar-SA"/>
          </a:p>
        </p:txBody>
      </p:sp>
      <p:sp>
        <p:nvSpPr>
          <p:cNvPr id="16" name="عنصر نائب لرقم الشريحة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رابط مستقيم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عنصر نائب للنص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19" name="عنصر نائب للتاريخ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10/11/1442</a:t>
            </a:fld>
            <a:endParaRPr lang="ar-SA"/>
          </a:p>
        </p:txBody>
      </p:sp>
      <p:sp>
        <p:nvSpPr>
          <p:cNvPr id="11" name="عنصر نائب للتذييل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16" name="عنصر نائب لرقم الشريحة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8" name="عنوان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عنوان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4" name="عنصر نائب للمحتوى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3" name="عنصر نائب للمحتوى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21" name="عنصر نائب للتاريخ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10/11/1442</a:t>
            </a:fld>
            <a:endParaRPr lang="ar-SA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1" name="عنصر نائب لرقم الشريحة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عنوان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3" name="عنصر نائب للنص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25" name="عنصر نائب للنص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28" name="عنصر نائب للمحتوى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0" name="عنصر نائب للتاريخ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10/11/1442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1" name="رابط مستقيم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عنوان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2" name="عنصر نائب للتاريخ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10/11/1442</a:t>
            </a:fld>
            <a:endParaRPr lang="ar-SA"/>
          </a:p>
        </p:txBody>
      </p:sp>
      <p:sp>
        <p:nvSpPr>
          <p:cNvPr id="21" name="عنصر نائب للتذييل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10/11/1442</a:t>
            </a:fld>
            <a:endParaRPr lang="ar-SA"/>
          </a:p>
        </p:txBody>
      </p:sp>
      <p:sp>
        <p:nvSpPr>
          <p:cNvPr id="24" name="عنصر نائب للتذييل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رابط مستقيم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عنوان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6" name="عنصر نائب للنص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14" name="عنصر نائب للمحتوى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25" name="عنصر نائب للتاريخ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10/11/1442</a:t>
            </a:fld>
            <a:endParaRPr lang="ar-SA"/>
          </a:p>
        </p:txBody>
      </p:sp>
      <p:sp>
        <p:nvSpPr>
          <p:cNvPr id="29" name="عنصر نائب للتذييل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عنصر نائب للصورة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10/11/1442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1" name="عنصر نائب لرقم الشريحة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7" name="عنوان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6" name="عنصر نائب للنص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رابط مستقيم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عنصر نائب للنص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1" name="عنصر نائب للتاريخ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pPr/>
              <a:t>10/11/1442</a:t>
            </a:fld>
            <a:endParaRPr lang="ar-SA"/>
          </a:p>
        </p:txBody>
      </p:sp>
      <p:sp>
        <p:nvSpPr>
          <p:cNvPr id="28" name="عنصر نائب للتذييل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0" name="عنصر نائب للعنوان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رابط مستقيم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رابط مستقيم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69" r:id="rId1"/>
    <p:sldLayoutId id="2147484070" r:id="rId2"/>
    <p:sldLayoutId id="2147484071" r:id="rId3"/>
    <p:sldLayoutId id="2147484072" r:id="rId4"/>
    <p:sldLayoutId id="2147484073" r:id="rId5"/>
    <p:sldLayoutId id="2147484074" r:id="rId6"/>
    <p:sldLayoutId id="2147484075" r:id="rId7"/>
    <p:sldLayoutId id="2147484076" r:id="rId8"/>
    <p:sldLayoutId id="2147484077" r:id="rId9"/>
    <p:sldLayoutId id="2147484078" r:id="rId10"/>
    <p:sldLayoutId id="2147484079" r:id="rId11"/>
  </p:sldLayoutIdLst>
  <p:txStyles>
    <p:titleStyle>
      <a:lvl1pPr algn="l" rtl="1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IQ" dirty="0" smtClean="0"/>
              <a:t>المنطق </a:t>
            </a:r>
            <a:r>
              <a:rPr lang="ar-IQ" dirty="0" smtClean="0"/>
              <a:t>ثنائي وثلاثي القيمة</a:t>
            </a:r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ar-IQ" sz="4800" dirty="0" smtClean="0"/>
              <a:t>1</a:t>
            </a:r>
            <a:endParaRPr lang="ar-IQ" sz="4800" dirty="0"/>
          </a:p>
        </p:txBody>
      </p:sp>
      <p:pic>
        <p:nvPicPr>
          <p:cNvPr id="7" name="Picture 2" descr="E:\بحوثي\التعليم الالكترني\images (15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584" y="764704"/>
            <a:ext cx="7416824" cy="381642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منطق ثنائي وثلاثي القيمة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IQ" dirty="0" smtClean="0"/>
              <a:t>جرت عادة الباحثين علي أن يسموا المنطق الذى يعول علي قانون الثالث المرفوع باسم المنطق </a:t>
            </a:r>
            <a:r>
              <a:rPr lang="ar-IQ" dirty="0" err="1" smtClean="0"/>
              <a:t>الثنائي </a:t>
            </a:r>
            <a:r>
              <a:rPr lang="ar-IQ" dirty="0" smtClean="0"/>
              <a:t>، نظراً لاعتماده من وجهه النظر المنطقية الرياضية علي نسق ثنائى القيم، مهما يكن المعنى المنسوب لهاتين </a:t>
            </a:r>
            <a:r>
              <a:rPr lang="ar-IQ" dirty="0" err="1" smtClean="0"/>
              <a:t>القيمتين .</a:t>
            </a:r>
            <a:r>
              <a:rPr lang="ar-IQ" dirty="0" smtClean="0"/>
              <a:t> </a:t>
            </a:r>
            <a:endParaRPr lang="ar-IQ" dirty="0"/>
          </a:p>
        </p:txBody>
      </p:sp>
      <p:pic>
        <p:nvPicPr>
          <p:cNvPr id="2050" name="Picture 2" descr="E:\بحوثي\التعليم الالكترني\images (15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8144" y="332655"/>
            <a:ext cx="2619375" cy="936105"/>
          </a:xfrm>
          <a:prstGeom prst="rect">
            <a:avLst/>
          </a:prstGeom>
          <a:noFill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9591" y="3861048"/>
            <a:ext cx="7632849" cy="22159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منطق ثنائي وثلاثي القيمة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/>
              <a:t>وبالمثل </a:t>
            </a:r>
            <a:r>
              <a:rPr lang="ar-IQ" dirty="0" err="1" smtClean="0"/>
              <a:t>أيضاً </a:t>
            </a:r>
            <a:r>
              <a:rPr lang="ar-IQ" dirty="0" smtClean="0"/>
              <a:t>، فإن المنطق الذى يسمح بوجود ثلاث قيم سوف يسمي بالمنطق ثلاثي </a:t>
            </a:r>
            <a:r>
              <a:rPr lang="ar-IQ" dirty="0" err="1" smtClean="0"/>
              <a:t>القيم ،</a:t>
            </a:r>
            <a:r>
              <a:rPr lang="en-US" dirty="0" smtClean="0"/>
              <a:t>Three-Valued Logic ، </a:t>
            </a:r>
            <a:r>
              <a:rPr lang="ar-IQ" dirty="0" smtClean="0"/>
              <a:t>بينما المنطق الذي يسمى بأربع قيم فيسمي بالمنطق رباعي القيم</a:t>
            </a:r>
            <a:r>
              <a:rPr lang="en-US" dirty="0" smtClean="0"/>
              <a:t>Four Valued Logic...........</a:t>
            </a:r>
            <a:r>
              <a:rPr lang="ar-IQ" dirty="0" err="1" smtClean="0"/>
              <a:t>الخ،</a:t>
            </a:r>
            <a:endParaRPr lang="ar-IQ" dirty="0"/>
          </a:p>
        </p:txBody>
      </p:sp>
      <p:pic>
        <p:nvPicPr>
          <p:cNvPr id="4" name="Picture 2" descr="E:\بحوثي\التعليم الالكترني\images (15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8144" y="332655"/>
            <a:ext cx="2619375" cy="936105"/>
          </a:xfrm>
          <a:prstGeom prst="rect">
            <a:avLst/>
          </a:prstGeom>
          <a:noFill/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03848" y="4293096"/>
            <a:ext cx="3048000" cy="2255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منطق ثنائي وثلاثي القيمة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IQ" dirty="0" smtClean="0"/>
              <a:t>ومثل هذا يقال أيضاً عن المنطق الذى يسلم بوجود عدد لا متناهي من القيم يسمي بالمنطق متعدد القيم </a:t>
            </a:r>
            <a:r>
              <a:rPr lang="en-US" dirty="0" smtClean="0"/>
              <a:t>Many-Valued logic.</a:t>
            </a:r>
            <a:br>
              <a:rPr lang="en-US" dirty="0" smtClean="0"/>
            </a:br>
            <a:r>
              <a:rPr lang="ar-IQ" dirty="0" smtClean="0"/>
              <a:t>ولقد خطا المنطق متعدد القيم أولي خطواته التصويرية علي يد تشارلز </a:t>
            </a:r>
            <a:r>
              <a:rPr lang="ar-IQ" dirty="0" err="1" smtClean="0"/>
              <a:t>بيرس</a:t>
            </a:r>
            <a:r>
              <a:rPr lang="ar-IQ" dirty="0" smtClean="0"/>
              <a:t> </a:t>
            </a:r>
            <a:r>
              <a:rPr lang="en-US" dirty="0" smtClean="0"/>
              <a:t>Perce C.S..(1839-1914</a:t>
            </a:r>
            <a:r>
              <a:rPr lang="en-US" dirty="0" smtClean="0"/>
              <a:t>)</a:t>
            </a:r>
            <a:endParaRPr lang="ar-IQ" dirty="0"/>
          </a:p>
        </p:txBody>
      </p:sp>
      <p:pic>
        <p:nvPicPr>
          <p:cNvPr id="4" name="Picture 2" descr="E:\بحوثي\التعليم الالكترني\images (15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8144" y="332655"/>
            <a:ext cx="2619375" cy="93610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منطق ثنائي وثلاثي القيمة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IQ" dirty="0" smtClean="0"/>
              <a:t>حيث قام </a:t>
            </a:r>
            <a:r>
              <a:rPr lang="ar-IQ" dirty="0" err="1" smtClean="0"/>
              <a:t>بيرس</a:t>
            </a:r>
            <a:r>
              <a:rPr lang="ar-IQ" dirty="0" smtClean="0"/>
              <a:t> بجهود منفردة ومستقلة عن أعلام المنطق الحديث أمثال </a:t>
            </a:r>
            <a:r>
              <a:rPr lang="ar-IQ" dirty="0" err="1" smtClean="0"/>
              <a:t>فريجة</a:t>
            </a:r>
            <a:r>
              <a:rPr lang="ar-IQ" dirty="0" smtClean="0"/>
              <a:t> </a:t>
            </a:r>
            <a:r>
              <a:rPr lang="en-US" dirty="0" err="1" smtClean="0"/>
              <a:t>Frege</a:t>
            </a:r>
            <a:r>
              <a:rPr lang="en-US" dirty="0" smtClean="0"/>
              <a:t> (1848 – 1925) </a:t>
            </a:r>
            <a:r>
              <a:rPr lang="ar-IQ" dirty="0" smtClean="0"/>
              <a:t>و راسل</a:t>
            </a:r>
            <a:r>
              <a:rPr lang="en-US" dirty="0" smtClean="0"/>
              <a:t>Russell (1872 – 1970)، </a:t>
            </a:r>
            <a:r>
              <a:rPr lang="ar-IQ" dirty="0" err="1" smtClean="0"/>
              <a:t>ووايتهد</a:t>
            </a:r>
            <a:r>
              <a:rPr lang="ar-IQ" dirty="0" smtClean="0"/>
              <a:t> </a:t>
            </a:r>
            <a:r>
              <a:rPr lang="en-US" dirty="0" err="1" smtClean="0"/>
              <a:t>Whithead</a:t>
            </a:r>
            <a:r>
              <a:rPr lang="en-US" dirty="0" smtClean="0"/>
              <a:t>(1861-1947</a:t>
            </a:r>
            <a:endParaRPr lang="ar-IQ" dirty="0" smtClean="0"/>
          </a:p>
          <a:p>
            <a:r>
              <a:rPr lang="ar-IQ" dirty="0" smtClean="0"/>
              <a:t>لتطوير الجهاز الرمزي المنطقي وسد ثغرات المنطق </a:t>
            </a:r>
            <a:r>
              <a:rPr lang="ar-IQ" dirty="0" err="1" smtClean="0"/>
              <a:t>القديم </a:t>
            </a:r>
            <a:r>
              <a:rPr lang="ar-IQ" dirty="0" smtClean="0"/>
              <a:t>، فساهم مثلاً في إقامة أولى نظريات المنطق </a:t>
            </a:r>
            <a:r>
              <a:rPr lang="ar-IQ" dirty="0" err="1" smtClean="0"/>
              <a:t>الرمزي </a:t>
            </a:r>
            <a:r>
              <a:rPr lang="ar-IQ" dirty="0" smtClean="0"/>
              <a:t>، وهى نظرية حساب القضايا </a:t>
            </a:r>
            <a:r>
              <a:rPr lang="en-US" dirty="0" smtClean="0"/>
              <a:t>Calculus of Propositions </a:t>
            </a:r>
            <a:r>
              <a:rPr lang="ar-IQ" dirty="0" smtClean="0"/>
              <a:t>ووضع بعض </a:t>
            </a:r>
            <a:r>
              <a:rPr lang="ar-IQ" dirty="0" err="1" smtClean="0"/>
              <a:t>قوانينها .</a:t>
            </a:r>
            <a:endParaRPr lang="ar-IQ" dirty="0"/>
          </a:p>
        </p:txBody>
      </p:sp>
      <p:pic>
        <p:nvPicPr>
          <p:cNvPr id="4" name="Picture 2" descr="E:\بحوثي\التعليم الالكترني\images (15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8144" y="332655"/>
            <a:ext cx="2619375" cy="93610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منطق ثنائي وثلاثي القيمة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، </a:t>
            </a:r>
            <a:r>
              <a:rPr lang="ar-IQ" dirty="0" smtClean="0"/>
              <a:t>وإليه يرجع الفضل في إقامة نظرية حساب </a:t>
            </a:r>
            <a:r>
              <a:rPr lang="ar-IQ" dirty="0" err="1" smtClean="0"/>
              <a:t>العلاقات </a:t>
            </a:r>
            <a:r>
              <a:rPr lang="ar-IQ" dirty="0" smtClean="0"/>
              <a:t>، بادئاً من تلك الإشارات والتوجيهات التي قدمها </a:t>
            </a:r>
            <a:r>
              <a:rPr lang="ar-IQ" dirty="0" err="1" smtClean="0"/>
              <a:t>دى</a:t>
            </a:r>
            <a:r>
              <a:rPr lang="ar-IQ" dirty="0" smtClean="0"/>
              <a:t> </a:t>
            </a:r>
            <a:r>
              <a:rPr lang="ar-IQ" dirty="0" err="1" smtClean="0"/>
              <a:t>مورجان</a:t>
            </a:r>
            <a:r>
              <a:rPr lang="ar-IQ" dirty="0" smtClean="0"/>
              <a:t> </a:t>
            </a:r>
            <a:r>
              <a:rPr lang="en-US" dirty="0" smtClean="0"/>
              <a:t>De Morgan (1806-1887). </a:t>
            </a:r>
            <a:r>
              <a:rPr lang="ar-IQ" dirty="0" smtClean="0"/>
              <a:t>وفضلاً عن ذلك استخدام </a:t>
            </a:r>
            <a:r>
              <a:rPr lang="ar-IQ" dirty="0" err="1" smtClean="0"/>
              <a:t>بيرس</a:t>
            </a:r>
            <a:r>
              <a:rPr lang="ar-IQ" dirty="0" smtClean="0"/>
              <a:t> قوائم الصدق ثنائية </a:t>
            </a:r>
            <a:r>
              <a:rPr lang="ar-IQ" dirty="0" err="1" smtClean="0"/>
              <a:t>القيمة </a:t>
            </a:r>
            <a:r>
              <a:rPr lang="ar-IQ" dirty="0" smtClean="0"/>
              <a:t>، وقد قادته هذه القوائم إلى تصور إمكانية بناء قوائم أخرى تتسع لقيمة صدق </a:t>
            </a:r>
            <a:r>
              <a:rPr lang="ar-IQ" dirty="0" err="1" smtClean="0"/>
              <a:t>ثالثة ،</a:t>
            </a:r>
            <a:r>
              <a:rPr lang="ar-IQ" dirty="0" smtClean="0"/>
              <a:t> </a:t>
            </a:r>
            <a:br>
              <a:rPr lang="ar-IQ" dirty="0" smtClean="0"/>
            </a:br>
            <a:endParaRPr lang="ar-IQ" dirty="0"/>
          </a:p>
        </p:txBody>
      </p:sp>
      <p:pic>
        <p:nvPicPr>
          <p:cNvPr id="4" name="Picture 2" descr="E:\بحوثي\التعليم الالكترني\images (15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68144" y="332655"/>
            <a:ext cx="2619375" cy="93610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منطق ثنائي وثلاثي القيمة</a:t>
            </a:r>
            <a:endParaRPr lang="ar-IQ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31932" y="1554163"/>
            <a:ext cx="4432536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 descr="E:\بحوثي\التعليم الالكترني\images (15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68144" y="332655"/>
            <a:ext cx="2619375" cy="93610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رحلة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حركة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286</TotalTime>
  <Words>229</Words>
  <Application>Microsoft Office PowerPoint</Application>
  <PresentationFormat>عرض على الشاشة (3:4)‏</PresentationFormat>
  <Paragraphs>16</Paragraphs>
  <Slides>7</Slides>
  <Notes>2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7</vt:i4>
      </vt:variant>
    </vt:vector>
  </HeadingPairs>
  <TitlesOfParts>
    <vt:vector size="8" baseType="lpstr">
      <vt:lpstr>رحلة</vt:lpstr>
      <vt:lpstr>المنطق ثنائي وثلاثي القيمة</vt:lpstr>
      <vt:lpstr>منطق ثنائي وثلاثي القيمة</vt:lpstr>
      <vt:lpstr>منطق ثنائي وثلاثي القيمة</vt:lpstr>
      <vt:lpstr>منطق ثنائي وثلاثي القيمة</vt:lpstr>
      <vt:lpstr>منطق ثنائي وثلاثي القيمة</vt:lpstr>
      <vt:lpstr>منطق ثنائي وثلاثي القيمة</vt:lpstr>
      <vt:lpstr>منطق ثنائي وثلاثي القيمة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منطق ثنائي وثلاثي القيمة</dc:title>
  <dc:creator>علي</dc:creator>
  <cp:lastModifiedBy>علي</cp:lastModifiedBy>
  <cp:revision>37</cp:revision>
  <dcterms:created xsi:type="dcterms:W3CDTF">2020-05-31T00:50:33Z</dcterms:created>
  <dcterms:modified xsi:type="dcterms:W3CDTF">2021-06-19T17:41:06Z</dcterms:modified>
</cp:coreProperties>
</file>